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0" r:id="rId13"/>
    <p:sldId id="267" r:id="rId14"/>
    <p:sldId id="268" r:id="rId15"/>
    <p:sldId id="276" r:id="rId16"/>
    <p:sldId id="269" r:id="rId17"/>
    <p:sldId id="271" r:id="rId18"/>
    <p:sldId id="273" r:id="rId19"/>
    <p:sldId id="278" r:id="rId20"/>
    <p:sldId id="281" r:id="rId21"/>
    <p:sldId id="275" r:id="rId22"/>
    <p:sldId id="282" r:id="rId23"/>
    <p:sldId id="283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berto bignotti" initials="ab" lastIdx="1" clrIdx="0">
    <p:extLst>
      <p:ext uri="{19B8F6BF-5375-455C-9EA6-DF929625EA0E}">
        <p15:presenceInfo xmlns:p15="http://schemas.microsoft.com/office/powerpoint/2012/main" userId="5618696f89599b9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7-17T10:26:42.262" idx="1">
    <p:pos x="6942" y="76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F21BF-1FB1-4FCA-8132-3ABD5561BF6A}" type="datetimeFigureOut">
              <a:rPr lang="it-IT" smtClean="0"/>
              <a:t>17/07/2018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6ED3D4-2F04-447D-B350-F778262911A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415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24D38-04AB-4511-98C7-F2FF82E6E798}" type="datetime1">
              <a:rPr lang="en-US" smtClean="0"/>
              <a:t>7/17/2018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S.I.GEO S.R.L.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58144-B911-46E0-B72C-FC53D1A98B54}" type="datetime1">
              <a:rPr lang="en-US" smtClean="0"/>
              <a:t>7/17/2018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S.I.GEO S.R.L.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741-E22F-4DB3-8029-03B49B48359E}" type="datetime1">
              <a:rPr lang="en-US" smtClean="0"/>
              <a:t>7/17/2018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S.I.GEO S.R.L.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0C78-E143-4E1F-8A49-0DA8868A2EF2}" type="datetime1">
              <a:rPr lang="en-US" smtClean="0"/>
              <a:t>7/17/2018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S.I.GEO S.R.L.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76103-DD82-47DA-99DC-C6484E949CBB}" type="datetime1">
              <a:rPr lang="en-US" smtClean="0"/>
              <a:t>7/17/2018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S.I.GEO S.R.L.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B59F-C343-4161-B9BF-F393DFE7A1A9}" type="datetime1">
              <a:rPr lang="en-US" smtClean="0"/>
              <a:t>7/17/2018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S.I.GEO S.R.L.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A32F9-F33A-4B50-BFBE-680C254A38B2}" type="datetime1">
              <a:rPr lang="en-US" smtClean="0"/>
              <a:t>7/17/2018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S.I.GEO S.R.L.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3D7F7-A272-4DF6-AE48-F72089585718}" type="datetime1">
              <a:rPr lang="en-US" smtClean="0"/>
              <a:t>7/17/2018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S.I.GEO S.R.L.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36B14-323F-4F63-B8C1-0218D3A6F61A}" type="datetime1">
              <a:rPr lang="en-US" smtClean="0"/>
              <a:t>7/17/2018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r>
              <a:rPr lang="en-US"/>
              <a:t>S.I.GEO S.R.L.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7E2B-EFE0-4D9B-A7CA-92B63C84B359}" type="datetime1">
              <a:rPr lang="en-US" smtClean="0"/>
              <a:t>7/17/2018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S.I.GEO S.R.L.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56A9A-901C-4858-B8FC-823FE1BDE5FD}" type="datetime1">
              <a:rPr lang="en-US" smtClean="0"/>
              <a:t>7/17/2018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S.I.GEO S.R.L.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ED53073-61FD-44A1-9EB7-F46F885CB674}" type="datetime1">
              <a:rPr lang="en-US" smtClean="0"/>
              <a:t>7/17/2018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S.I.GEO S.R.L.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8F904E-AC89-46AA-BAE1-916B57E589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Taglio piante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7846341-4F7D-4BE1-B645-944B642F46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Piattaforma monitoraggio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15D77E0-3091-4BD2-A38F-B9E60A684CBD}"/>
              </a:ext>
            </a:extLst>
          </p:cNvPr>
          <p:cNvSpPr txBox="1"/>
          <p:nvPr/>
        </p:nvSpPr>
        <p:spPr>
          <a:xfrm>
            <a:off x="9592408" y="1538654"/>
            <a:ext cx="17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Alberto Bignotti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3BA82A-8B23-4DF7-85F5-0E550D1E36EB}"/>
              </a:ext>
            </a:extLst>
          </p:cNvPr>
          <p:cNvSpPr txBox="1"/>
          <p:nvPr/>
        </p:nvSpPr>
        <p:spPr>
          <a:xfrm>
            <a:off x="9583615" y="1863968"/>
            <a:ext cx="13580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Software </a:t>
            </a:r>
            <a:r>
              <a:rPr lang="it-IT" sz="1200" dirty="0" err="1"/>
              <a:t>architect</a:t>
            </a:r>
            <a:endParaRPr lang="it-IT" sz="1200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3673EA71-9530-4B9B-95F0-6E32E7F85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085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1CB65A-47D0-48EF-937F-D19B4E0E8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Scheda tecnica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134829-43AE-4641-99E7-77B83B234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/>
              <a:t>App</a:t>
            </a:r>
            <a:r>
              <a:rPr lang="it-IT" dirty="0"/>
              <a:t> Android</a:t>
            </a:r>
          </a:p>
          <a:p>
            <a:r>
              <a:rPr lang="it-IT" dirty="0" err="1"/>
              <a:t>App</a:t>
            </a:r>
            <a:r>
              <a:rPr lang="it-IT" dirty="0"/>
              <a:t> Windows</a:t>
            </a:r>
          </a:p>
          <a:p>
            <a:r>
              <a:rPr lang="it-IT" dirty="0" err="1"/>
              <a:t>App</a:t>
            </a:r>
            <a:r>
              <a:rPr lang="it-IT" dirty="0"/>
              <a:t> IOS (*)</a:t>
            </a:r>
          </a:p>
          <a:p>
            <a:r>
              <a:rPr lang="it-IT" dirty="0"/>
              <a:t>Offline</a:t>
            </a:r>
          </a:p>
          <a:p>
            <a:r>
              <a:rPr lang="it-IT" dirty="0" err="1"/>
              <a:t>Sync</a:t>
            </a:r>
            <a:r>
              <a:rPr lang="it-IT" dirty="0"/>
              <a:t> on </a:t>
            </a:r>
            <a:r>
              <a:rPr lang="it-IT" dirty="0" err="1"/>
              <a:t>request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5AF86DD-8C57-4A32-8259-C1C6B085E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292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14B6D2-C0F5-4E1F-AA4E-E7E8252CA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App</a:t>
            </a:r>
            <a:r>
              <a:rPr lang="it-IT" dirty="0"/>
              <a:t> Android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CA367667-2C5E-452F-9C7F-3E7B7BF8B7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85979" y="863600"/>
            <a:ext cx="2880717" cy="5121275"/>
          </a:xfrm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549C31B-B0C3-49B0-98A7-5E4DCE137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985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F3F159-B82A-4229-81D1-4119C54E8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App</a:t>
            </a:r>
            <a:r>
              <a:rPr lang="it-IT" dirty="0"/>
              <a:t> Windows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268949F0-6FE6-45F4-8370-BE58F808F2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68813" y="952500"/>
            <a:ext cx="6115050" cy="4943475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C8A491-A216-47D1-820E-BEE7F01BE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678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63B62F-1440-49EC-9F0D-D076B4F45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Architettura ad alto livello</a:t>
            </a:r>
          </a:p>
        </p:txBody>
      </p:sp>
      <p:sp>
        <p:nvSpPr>
          <p:cNvPr id="4" name="Disco magnetico 3">
            <a:extLst>
              <a:ext uri="{FF2B5EF4-FFF2-40B4-BE49-F238E27FC236}">
                <a16:creationId xmlns:a16="http://schemas.microsoft.com/office/drawing/2014/main" id="{3ACE841F-B43D-4004-831D-B4A9AB359E41}"/>
              </a:ext>
            </a:extLst>
          </p:cNvPr>
          <p:cNvSpPr/>
          <p:nvPr/>
        </p:nvSpPr>
        <p:spPr>
          <a:xfrm>
            <a:off x="7948242" y="4932483"/>
            <a:ext cx="756139" cy="933212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Db</a:t>
            </a:r>
            <a:endParaRPr lang="it-IT" dirty="0"/>
          </a:p>
        </p:txBody>
      </p:sp>
      <p:sp>
        <p:nvSpPr>
          <p:cNvPr id="5" name="Disco magnetico 4">
            <a:extLst>
              <a:ext uri="{FF2B5EF4-FFF2-40B4-BE49-F238E27FC236}">
                <a16:creationId xmlns:a16="http://schemas.microsoft.com/office/drawing/2014/main" id="{19979EB9-6D3B-4550-B34A-49AA73C36DAB}"/>
              </a:ext>
            </a:extLst>
          </p:cNvPr>
          <p:cNvSpPr/>
          <p:nvPr/>
        </p:nvSpPr>
        <p:spPr>
          <a:xfrm>
            <a:off x="9662744" y="4906108"/>
            <a:ext cx="756140" cy="933212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Fs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7328C3D-DADB-4A2C-91D2-38102CEDDA5E}"/>
              </a:ext>
            </a:extLst>
          </p:cNvPr>
          <p:cNvSpPr/>
          <p:nvPr/>
        </p:nvSpPr>
        <p:spPr>
          <a:xfrm>
            <a:off x="8080127" y="4273062"/>
            <a:ext cx="2171700" cy="3516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App</a:t>
            </a:r>
            <a:r>
              <a:rPr lang="it-IT" dirty="0"/>
              <a:t> server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2ABE8A6-AD33-4E2F-9C5A-C8EDAEBBCEBD}"/>
              </a:ext>
            </a:extLst>
          </p:cNvPr>
          <p:cNvSpPr/>
          <p:nvPr/>
        </p:nvSpPr>
        <p:spPr>
          <a:xfrm>
            <a:off x="8080127" y="3798277"/>
            <a:ext cx="2171700" cy="3516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Proxy &amp; Web server</a:t>
            </a:r>
          </a:p>
        </p:txBody>
      </p:sp>
      <p:sp>
        <p:nvSpPr>
          <p:cNvPr id="8" name="Nuvola 7">
            <a:extLst>
              <a:ext uri="{FF2B5EF4-FFF2-40B4-BE49-F238E27FC236}">
                <a16:creationId xmlns:a16="http://schemas.microsoft.com/office/drawing/2014/main" id="{73143FBB-C9BB-45E0-9D06-A9BE18092830}"/>
              </a:ext>
            </a:extLst>
          </p:cNvPr>
          <p:cNvSpPr/>
          <p:nvPr/>
        </p:nvSpPr>
        <p:spPr>
          <a:xfrm>
            <a:off x="7200900" y="2242039"/>
            <a:ext cx="3912577" cy="118696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Internet</a:t>
            </a:r>
          </a:p>
        </p:txBody>
      </p:sp>
      <p:sp>
        <p:nvSpPr>
          <p:cNvPr id="9" name="Cubo 8">
            <a:extLst>
              <a:ext uri="{FF2B5EF4-FFF2-40B4-BE49-F238E27FC236}">
                <a16:creationId xmlns:a16="http://schemas.microsoft.com/office/drawing/2014/main" id="{6B504FD2-84F7-42BD-9E87-88E4DC4D6307}"/>
              </a:ext>
            </a:extLst>
          </p:cNvPr>
          <p:cNvSpPr/>
          <p:nvPr/>
        </p:nvSpPr>
        <p:spPr>
          <a:xfrm>
            <a:off x="4950069" y="1123837"/>
            <a:ext cx="1617784" cy="880809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PC </a:t>
            </a:r>
            <a:r>
              <a:rPr lang="it-IT" dirty="0" err="1"/>
              <a:t>Win</a:t>
            </a:r>
            <a:endParaRPr lang="it-IT" dirty="0"/>
          </a:p>
        </p:txBody>
      </p:sp>
      <p:sp>
        <p:nvSpPr>
          <p:cNvPr id="10" name="Cubo 9">
            <a:extLst>
              <a:ext uri="{FF2B5EF4-FFF2-40B4-BE49-F238E27FC236}">
                <a16:creationId xmlns:a16="http://schemas.microsoft.com/office/drawing/2014/main" id="{D4A31EE9-147E-498F-9154-1C2B9DDFE7BF}"/>
              </a:ext>
            </a:extLst>
          </p:cNvPr>
          <p:cNvSpPr/>
          <p:nvPr/>
        </p:nvSpPr>
        <p:spPr>
          <a:xfrm>
            <a:off x="4932485" y="2312377"/>
            <a:ext cx="1617784" cy="880809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Tablet</a:t>
            </a:r>
          </a:p>
        </p:txBody>
      </p:sp>
      <p:sp>
        <p:nvSpPr>
          <p:cNvPr id="11" name="Cubo 10">
            <a:extLst>
              <a:ext uri="{FF2B5EF4-FFF2-40B4-BE49-F238E27FC236}">
                <a16:creationId xmlns:a16="http://schemas.microsoft.com/office/drawing/2014/main" id="{6BA04B3F-0D33-4D39-8E9C-825D8564A98E}"/>
              </a:ext>
            </a:extLst>
          </p:cNvPr>
          <p:cNvSpPr/>
          <p:nvPr/>
        </p:nvSpPr>
        <p:spPr>
          <a:xfrm>
            <a:off x="4950069" y="3500917"/>
            <a:ext cx="1617784" cy="880809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Smart Phone</a:t>
            </a:r>
          </a:p>
        </p:txBody>
      </p:sp>
      <p:sp>
        <p:nvSpPr>
          <p:cNvPr id="12" name="Smile 11">
            <a:extLst>
              <a:ext uri="{FF2B5EF4-FFF2-40B4-BE49-F238E27FC236}">
                <a16:creationId xmlns:a16="http://schemas.microsoft.com/office/drawing/2014/main" id="{DF7D3230-0EEE-4EBC-AE15-2543230E8C65}"/>
              </a:ext>
            </a:extLst>
          </p:cNvPr>
          <p:cNvSpPr/>
          <p:nvPr/>
        </p:nvSpPr>
        <p:spPr>
          <a:xfrm>
            <a:off x="3938559" y="1387677"/>
            <a:ext cx="452804" cy="44040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14" name="Connettore curvo 13">
            <a:extLst>
              <a:ext uri="{FF2B5EF4-FFF2-40B4-BE49-F238E27FC236}">
                <a16:creationId xmlns:a16="http://schemas.microsoft.com/office/drawing/2014/main" id="{145E6CAD-F5E2-4213-8BB6-09619F7AD42E}"/>
              </a:ext>
            </a:extLst>
          </p:cNvPr>
          <p:cNvCxnSpPr>
            <a:stCxn id="9" idx="4"/>
            <a:endCxn id="8" idx="3"/>
          </p:cNvCxnSpPr>
          <p:nvPr/>
        </p:nvCxnSpPr>
        <p:spPr>
          <a:xfrm>
            <a:off x="6347651" y="1674343"/>
            <a:ext cx="2809538" cy="635562"/>
          </a:xfrm>
          <a:prstGeom prst="curved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curvo 17">
            <a:extLst>
              <a:ext uri="{FF2B5EF4-FFF2-40B4-BE49-F238E27FC236}">
                <a16:creationId xmlns:a16="http://schemas.microsoft.com/office/drawing/2014/main" id="{59ADF7F6-6FFF-402F-B2E8-C39D049A3094}"/>
              </a:ext>
            </a:extLst>
          </p:cNvPr>
          <p:cNvCxnSpPr>
            <a:stCxn id="10" idx="4"/>
            <a:endCxn id="8" idx="3"/>
          </p:cNvCxnSpPr>
          <p:nvPr/>
        </p:nvCxnSpPr>
        <p:spPr>
          <a:xfrm flipV="1">
            <a:off x="6330067" y="2309905"/>
            <a:ext cx="2827122" cy="552978"/>
          </a:xfrm>
          <a:prstGeom prst="curvedConnector4">
            <a:avLst>
              <a:gd name="adj1" fmla="val 11507"/>
              <a:gd name="adj2" fmla="val 153613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curvo 19">
            <a:extLst>
              <a:ext uri="{FF2B5EF4-FFF2-40B4-BE49-F238E27FC236}">
                <a16:creationId xmlns:a16="http://schemas.microsoft.com/office/drawing/2014/main" id="{FFDBB887-6721-4B60-86F0-6D0DD2AFBB52}"/>
              </a:ext>
            </a:extLst>
          </p:cNvPr>
          <p:cNvCxnSpPr>
            <a:stCxn id="11" idx="4"/>
            <a:endCxn id="8" idx="2"/>
          </p:cNvCxnSpPr>
          <p:nvPr/>
        </p:nvCxnSpPr>
        <p:spPr>
          <a:xfrm flipV="1">
            <a:off x="6347651" y="2835520"/>
            <a:ext cx="865385" cy="1215903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1226D343-F16E-4437-8045-47E6B9754916}"/>
              </a:ext>
            </a:extLst>
          </p:cNvPr>
          <p:cNvCxnSpPr>
            <a:stCxn id="8" idx="1"/>
            <a:endCxn id="7" idx="0"/>
          </p:cNvCxnSpPr>
          <p:nvPr/>
        </p:nvCxnSpPr>
        <p:spPr>
          <a:xfrm>
            <a:off x="9157189" y="3427736"/>
            <a:ext cx="8788" cy="3705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EA4774BB-C4BC-4D19-9E8B-7BC37C1FCE18}"/>
              </a:ext>
            </a:extLst>
          </p:cNvPr>
          <p:cNvCxnSpPr>
            <a:stCxn id="7" idx="2"/>
            <a:endCxn id="6" idx="0"/>
          </p:cNvCxnSpPr>
          <p:nvPr/>
        </p:nvCxnSpPr>
        <p:spPr>
          <a:xfrm>
            <a:off x="9165977" y="4149969"/>
            <a:ext cx="0" cy="12309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2D5530E7-D83C-49BD-BC61-B08E82996EC0}"/>
              </a:ext>
            </a:extLst>
          </p:cNvPr>
          <p:cNvCxnSpPr>
            <a:stCxn id="6" idx="2"/>
            <a:endCxn id="4" idx="4"/>
          </p:cNvCxnSpPr>
          <p:nvPr/>
        </p:nvCxnSpPr>
        <p:spPr>
          <a:xfrm flipH="1">
            <a:off x="8704381" y="4624754"/>
            <a:ext cx="461596" cy="77433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>
            <a:extLst>
              <a:ext uri="{FF2B5EF4-FFF2-40B4-BE49-F238E27FC236}">
                <a16:creationId xmlns:a16="http://schemas.microsoft.com/office/drawing/2014/main" id="{74C9EF3E-8786-4D14-B313-1D9297A60C1C}"/>
              </a:ext>
            </a:extLst>
          </p:cNvPr>
          <p:cNvCxnSpPr>
            <a:stCxn id="5" idx="2"/>
            <a:endCxn id="6" idx="2"/>
          </p:cNvCxnSpPr>
          <p:nvPr/>
        </p:nvCxnSpPr>
        <p:spPr>
          <a:xfrm flipH="1" flipV="1">
            <a:off x="9165977" y="4624754"/>
            <a:ext cx="496767" cy="7479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Disco magnetico 28">
            <a:extLst>
              <a:ext uri="{FF2B5EF4-FFF2-40B4-BE49-F238E27FC236}">
                <a16:creationId xmlns:a16="http://schemas.microsoft.com/office/drawing/2014/main" id="{924CD588-4D0D-4C9B-A7D7-3AC1C3A7857F}"/>
              </a:ext>
            </a:extLst>
          </p:cNvPr>
          <p:cNvSpPr/>
          <p:nvPr/>
        </p:nvSpPr>
        <p:spPr>
          <a:xfrm>
            <a:off x="3697165" y="4932483"/>
            <a:ext cx="1323243" cy="906837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User </a:t>
            </a:r>
            <a:r>
              <a:rPr lang="it-IT" dirty="0" err="1"/>
              <a:t>files</a:t>
            </a:r>
            <a:endParaRPr lang="it-IT" dirty="0"/>
          </a:p>
        </p:txBody>
      </p:sp>
      <p:cxnSp>
        <p:nvCxnSpPr>
          <p:cNvPr id="31" name="Connettore curvo 30">
            <a:extLst>
              <a:ext uri="{FF2B5EF4-FFF2-40B4-BE49-F238E27FC236}">
                <a16:creationId xmlns:a16="http://schemas.microsoft.com/office/drawing/2014/main" id="{0E017B1A-262B-4FD3-B6F2-875DC212FE58}"/>
              </a:ext>
            </a:extLst>
          </p:cNvPr>
          <p:cNvCxnSpPr>
            <a:stCxn id="11" idx="2"/>
            <a:endCxn id="29" idx="1"/>
          </p:cNvCxnSpPr>
          <p:nvPr/>
        </p:nvCxnSpPr>
        <p:spPr>
          <a:xfrm rot="10800000" flipV="1">
            <a:off x="4358787" y="4051423"/>
            <a:ext cx="591282" cy="881060"/>
          </a:xfrm>
          <a:prstGeom prst="curved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curvo 32">
            <a:extLst>
              <a:ext uri="{FF2B5EF4-FFF2-40B4-BE49-F238E27FC236}">
                <a16:creationId xmlns:a16="http://schemas.microsoft.com/office/drawing/2014/main" id="{D11F4241-A7FC-420A-B932-701C92B0C4C7}"/>
              </a:ext>
            </a:extLst>
          </p:cNvPr>
          <p:cNvCxnSpPr>
            <a:stCxn id="10" idx="2"/>
            <a:endCxn id="29" idx="1"/>
          </p:cNvCxnSpPr>
          <p:nvPr/>
        </p:nvCxnSpPr>
        <p:spPr>
          <a:xfrm rot="10800000" flipV="1">
            <a:off x="4358787" y="2862883"/>
            <a:ext cx="573698" cy="2069600"/>
          </a:xfrm>
          <a:prstGeom prst="curved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curvo 36">
            <a:extLst>
              <a:ext uri="{FF2B5EF4-FFF2-40B4-BE49-F238E27FC236}">
                <a16:creationId xmlns:a16="http://schemas.microsoft.com/office/drawing/2014/main" id="{9A771FF3-88F8-4E16-9A44-326E265D23BB}"/>
              </a:ext>
            </a:extLst>
          </p:cNvPr>
          <p:cNvCxnSpPr>
            <a:stCxn id="9" idx="2"/>
            <a:endCxn id="29" idx="1"/>
          </p:cNvCxnSpPr>
          <p:nvPr/>
        </p:nvCxnSpPr>
        <p:spPr>
          <a:xfrm rot="10800000" flipV="1">
            <a:off x="4358787" y="1674343"/>
            <a:ext cx="591282" cy="3258140"/>
          </a:xfrm>
          <a:prstGeom prst="curved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egnaposto numero diapositiva 38">
            <a:extLst>
              <a:ext uri="{FF2B5EF4-FFF2-40B4-BE49-F238E27FC236}">
                <a16:creationId xmlns:a16="http://schemas.microsoft.com/office/drawing/2014/main" id="{26585C65-7BA8-4A24-88BF-A8E766A9C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65A8F6FD-5107-4A8E-B291-E8782F3A94FB}"/>
              </a:ext>
            </a:extLst>
          </p:cNvPr>
          <p:cNvSpPr txBox="1"/>
          <p:nvPr/>
        </p:nvSpPr>
        <p:spPr>
          <a:xfrm>
            <a:off x="3722113" y="1880879"/>
            <a:ext cx="853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Utente</a:t>
            </a:r>
          </a:p>
        </p:txBody>
      </p:sp>
    </p:spTree>
    <p:extLst>
      <p:ext uri="{BB962C8B-B14F-4D97-AF65-F5344CB8AC3E}">
        <p14:creationId xmlns:p14="http://schemas.microsoft.com/office/powerpoint/2010/main" val="3941191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8F6D7F-EF0E-41E5-A104-E00DDB50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7639906-F51F-4C29-B634-92C8D8DF3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4800" dirty="0"/>
              <a:t>Descrizione dell’</a:t>
            </a:r>
            <a:r>
              <a:rPr lang="it-IT" sz="4800" dirty="0" err="1"/>
              <a:t>App</a:t>
            </a:r>
            <a:endParaRPr lang="it-IT" sz="4800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B854337-FB48-4FAB-A882-ABAA3463F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660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920377-B6E2-4A79-A5F6-FCA8D8FA2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Caricamento dati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739A0D0-79CE-4DCC-9629-825571FF3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534924"/>
          </a:xfrm>
        </p:spPr>
        <p:txBody>
          <a:bodyPr>
            <a:normAutofit/>
          </a:bodyPr>
          <a:lstStyle/>
          <a:p>
            <a:r>
              <a:rPr lang="it-IT" dirty="0"/>
              <a:t>Nodi e tratte in formato </a:t>
            </a:r>
            <a:r>
              <a:rPr lang="it-IT" dirty="0" err="1"/>
              <a:t>shp</a:t>
            </a:r>
            <a:r>
              <a:rPr lang="it-IT" dirty="0"/>
              <a:t>, vengono importati nel sistema.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CE19C21-7B7B-4C56-8FEE-CC0666748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F44A857-0CDB-40CF-B42F-70C17A5B9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478" y="1554015"/>
            <a:ext cx="4971934" cy="401936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FBAE836-44C6-4319-AD82-0C560036D3A7}"/>
              </a:ext>
            </a:extLst>
          </p:cNvPr>
          <p:cNvSpPr txBox="1"/>
          <p:nvPr/>
        </p:nvSpPr>
        <p:spPr>
          <a:xfrm>
            <a:off x="9113003" y="4373054"/>
            <a:ext cx="24952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Questo passaggio può essere automatizzato creando un driver verso database o web </a:t>
            </a:r>
            <a:r>
              <a:rPr lang="it-IT" dirty="0" err="1"/>
              <a:t>services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03606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4E984D-F102-4981-8672-218B7FA27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Consultazione dati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7D64481-6081-4D70-B603-C9B772ABD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365125"/>
          </a:xfrm>
        </p:spPr>
        <p:txBody>
          <a:bodyPr>
            <a:normAutofit fontScale="62500" lnSpcReduction="20000"/>
          </a:bodyPr>
          <a:lstStyle/>
          <a:p>
            <a:r>
              <a:rPr lang="it-IT" dirty="0"/>
              <a:t>Esempio di mappa gestita dall’</a:t>
            </a:r>
            <a:r>
              <a:rPr lang="it-IT" dirty="0" err="1"/>
              <a:t>App</a:t>
            </a:r>
            <a:r>
              <a:rPr lang="it-IT" dirty="0"/>
              <a:t>. Vediamo nodi e tratte di una rete di telecomunicazione urbana.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5307902-28F8-449C-97D2-83BA4ADD2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2CB6A98-6F8E-42A8-B4E5-06DE8DDF3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428" y="1549654"/>
            <a:ext cx="6115050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709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630C1F-9267-4407-9A8A-99AE7E2C4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Cunsultazione</a:t>
            </a:r>
            <a:r>
              <a:rPr lang="it-IT" dirty="0"/>
              <a:t> dati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E4867DD-4AA8-4590-B4B1-A8453A676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365125"/>
          </a:xfrm>
        </p:spPr>
        <p:txBody>
          <a:bodyPr>
            <a:normAutofit lnSpcReduction="10000"/>
          </a:bodyPr>
          <a:lstStyle/>
          <a:p>
            <a:r>
              <a:rPr lang="it-IT" dirty="0"/>
              <a:t>Possibilità di tematizzazioni e filtri (Esempio)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576FCCC-0925-4AF7-91B3-F9337BCCC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9718307-24E5-4A9F-91CB-C2383092F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268" y="1386078"/>
            <a:ext cx="6115050" cy="40767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B8C1DB1B-2EDB-4220-B123-5666DC639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813" y="3546963"/>
            <a:ext cx="6115050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49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B96434-F61C-45DA-BF1C-5F52665CE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Tipo di oggetti gestiti dall’APP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C38D45A-60E1-4F8D-9C63-A8BD769F0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5264130"/>
          </a:xfrm>
        </p:spPr>
        <p:txBody>
          <a:bodyPr>
            <a:normAutofit/>
          </a:bodyPr>
          <a:lstStyle/>
          <a:p>
            <a:r>
              <a:rPr lang="it-IT" dirty="0"/>
              <a:t>Cartografia di sfondo</a:t>
            </a:r>
          </a:p>
          <a:p>
            <a:r>
              <a:rPr lang="it-IT" dirty="0"/>
              <a:t>Nodi di inizio, fine ed intermedi alla tratta</a:t>
            </a:r>
          </a:p>
          <a:p>
            <a:r>
              <a:rPr lang="it-IT" dirty="0"/>
              <a:t>Tratte</a:t>
            </a:r>
          </a:p>
          <a:p>
            <a:r>
              <a:rPr lang="it-IT" dirty="0"/>
              <a:t>Controlli </a:t>
            </a:r>
            <a:r>
              <a:rPr lang="it-IT" dirty="0" err="1"/>
              <a:t>pre</a:t>
            </a:r>
            <a:r>
              <a:rPr lang="it-IT" dirty="0"/>
              <a:t>/post sulla tratta</a:t>
            </a:r>
          </a:p>
          <a:p>
            <a:r>
              <a:rPr lang="it-IT" dirty="0"/>
              <a:t>Rilievi fotografici su nodi, tratte e controlli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922B1CB-381A-44F7-9013-538A26C4F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595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2E7BDA-DC3F-4F62-BC67-08D69F6AB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Esempio di scheda oggetto (nodo)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5D28B924-6C89-4DC3-B0A2-A107F9DA00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3064" y="1206240"/>
            <a:ext cx="7038141" cy="4686154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19A5214-AD0C-4E57-9989-0B42BDF56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34EC1E7-4175-46B7-BC4F-A74A1794E896}"/>
              </a:ext>
            </a:extLst>
          </p:cNvPr>
          <p:cNvSpPr txBox="1"/>
          <p:nvPr/>
        </p:nvSpPr>
        <p:spPr>
          <a:xfrm>
            <a:off x="3983064" y="836908"/>
            <a:ext cx="506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Possibilità di gestire nell’</a:t>
            </a:r>
            <a:r>
              <a:rPr lang="it-IT" dirty="0" err="1"/>
              <a:t>App</a:t>
            </a:r>
            <a:r>
              <a:rPr lang="it-IT" dirty="0"/>
              <a:t> schede dati complesse</a:t>
            </a:r>
          </a:p>
        </p:txBody>
      </p:sp>
      <p:sp>
        <p:nvSpPr>
          <p:cNvPr id="7" name="Fumetto: rettangolo con angoli arrotondati 6">
            <a:extLst>
              <a:ext uri="{FF2B5EF4-FFF2-40B4-BE49-F238E27FC236}">
                <a16:creationId xmlns:a16="http://schemas.microsoft.com/office/drawing/2014/main" id="{C5CEB95B-1ABB-4753-BC3C-7F48078FE065}"/>
              </a:ext>
            </a:extLst>
          </p:cNvPr>
          <p:cNvSpPr/>
          <p:nvPr/>
        </p:nvSpPr>
        <p:spPr>
          <a:xfrm>
            <a:off x="6669099" y="4448013"/>
            <a:ext cx="1666069" cy="681925"/>
          </a:xfrm>
          <a:prstGeom prst="wedgeRoundRectCallout">
            <a:avLst>
              <a:gd name="adj1" fmla="val -3625"/>
              <a:gd name="adj2" fmla="val 12613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Swipe</a:t>
            </a:r>
            <a:r>
              <a:rPr lang="it-IT" dirty="0"/>
              <a:t> to </a:t>
            </a:r>
            <a:r>
              <a:rPr lang="it-IT" dirty="0" err="1"/>
              <a:t>view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50803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2E7BDA-DC3F-4F62-BC67-08D69F6AB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Foto oggetti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19A5214-AD0C-4E57-9989-0B42BDF56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759DD70A-04CC-4FF1-B2BF-CBFB573E9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487658"/>
          </a:xfrm>
        </p:spPr>
        <p:txBody>
          <a:bodyPr/>
          <a:lstStyle/>
          <a:p>
            <a:r>
              <a:rPr lang="it-IT" dirty="0"/>
              <a:t>Ciascun oggetto gestito ha una scheda di rilievi fotografici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6A2839E-C46A-4BB0-AFF1-B6C84C534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73" y="1351766"/>
            <a:ext cx="4181572" cy="483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03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A8C075-A913-4A9C-8C71-C92E4A34A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Elenco controlli sulla tratta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57A08A-EEA4-4935-B8EB-E3ACAE1A8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654726"/>
          </a:xfrm>
        </p:spPr>
        <p:txBody>
          <a:bodyPr>
            <a:normAutofit/>
          </a:bodyPr>
          <a:lstStyle/>
          <a:p>
            <a:r>
              <a:rPr lang="it-IT" dirty="0"/>
              <a:t>Sulle tratte posso attivare un set di controlli </a:t>
            </a:r>
            <a:r>
              <a:rPr lang="it-IT" dirty="0" err="1"/>
              <a:t>pre</a:t>
            </a:r>
            <a:r>
              <a:rPr lang="it-IT" dirty="0"/>
              <a:t> e post intervento di manutenzione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5E73C98-C8FD-4D54-AC88-21E6096DE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E14A653-5A99-4359-B4DD-F936225C8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5236" y="1518834"/>
            <a:ext cx="6444361" cy="4410668"/>
          </a:xfrm>
          <a:prstGeom prst="rect">
            <a:avLst/>
          </a:prstGeom>
        </p:spPr>
      </p:pic>
      <p:sp>
        <p:nvSpPr>
          <p:cNvPr id="4" name="Fumetto: ovale 3">
            <a:extLst>
              <a:ext uri="{FF2B5EF4-FFF2-40B4-BE49-F238E27FC236}">
                <a16:creationId xmlns:a16="http://schemas.microsoft.com/office/drawing/2014/main" id="{15335E9F-DAC5-4287-9319-63ACAE2686FF}"/>
              </a:ext>
            </a:extLst>
          </p:cNvPr>
          <p:cNvSpPr/>
          <p:nvPr/>
        </p:nvSpPr>
        <p:spPr>
          <a:xfrm>
            <a:off x="7129220" y="4370522"/>
            <a:ext cx="2487478" cy="395207"/>
          </a:xfrm>
          <a:prstGeom prst="wedgeEllipseCallout">
            <a:avLst>
              <a:gd name="adj1" fmla="val 87220"/>
              <a:gd name="adj2" fmla="val -1801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Consulta rilievo</a:t>
            </a:r>
          </a:p>
        </p:txBody>
      </p:sp>
      <p:sp>
        <p:nvSpPr>
          <p:cNvPr id="7" name="Fumetto: ovale 6">
            <a:extLst>
              <a:ext uri="{FF2B5EF4-FFF2-40B4-BE49-F238E27FC236}">
                <a16:creationId xmlns:a16="http://schemas.microsoft.com/office/drawing/2014/main" id="{FDAC71C9-16C1-46F1-9C89-BCBAF8B81A6F}"/>
              </a:ext>
            </a:extLst>
          </p:cNvPr>
          <p:cNvSpPr/>
          <p:nvPr/>
        </p:nvSpPr>
        <p:spPr>
          <a:xfrm>
            <a:off x="7955796" y="4848386"/>
            <a:ext cx="3381214" cy="395207"/>
          </a:xfrm>
          <a:prstGeom prst="wedgeEllipseCallout">
            <a:avLst>
              <a:gd name="adj1" fmla="val 40822"/>
              <a:gd name="adj2" fmla="val -2742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Vai in campo ed esegui rilievo</a:t>
            </a:r>
          </a:p>
        </p:txBody>
      </p:sp>
      <p:sp>
        <p:nvSpPr>
          <p:cNvPr id="8" name="Fumetto: ovale 7">
            <a:extLst>
              <a:ext uri="{FF2B5EF4-FFF2-40B4-BE49-F238E27FC236}">
                <a16:creationId xmlns:a16="http://schemas.microsoft.com/office/drawing/2014/main" id="{085EF394-13C7-4D58-ABEB-E0BAD7BEF35C}"/>
              </a:ext>
            </a:extLst>
          </p:cNvPr>
          <p:cNvSpPr/>
          <p:nvPr/>
        </p:nvSpPr>
        <p:spPr>
          <a:xfrm>
            <a:off x="5046337" y="4848386"/>
            <a:ext cx="2309247" cy="844658"/>
          </a:xfrm>
          <a:prstGeom prst="wedgeEllipseCallout">
            <a:avLst>
              <a:gd name="adj1" fmla="val -20578"/>
              <a:gd name="adj2" fmla="val -1604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Lista controlli su questa tratta</a:t>
            </a:r>
          </a:p>
        </p:txBody>
      </p:sp>
    </p:spTree>
    <p:extLst>
      <p:ext uri="{BB962C8B-B14F-4D97-AF65-F5344CB8AC3E}">
        <p14:creationId xmlns:p14="http://schemas.microsoft.com/office/powerpoint/2010/main" val="1638265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FD69A7-DF8B-4E84-95BF-EE49CE00C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Scheda del controllo </a:t>
            </a:r>
            <a:r>
              <a:rPr lang="it-IT" dirty="0" err="1"/>
              <a:t>pre</a:t>
            </a:r>
            <a:r>
              <a:rPr lang="it-IT" dirty="0"/>
              <a:t>/post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A364046-71F4-4C0F-A40A-411232020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565859"/>
          </a:xfrm>
        </p:spPr>
        <p:txBody>
          <a:bodyPr>
            <a:normAutofit fontScale="92500" lnSpcReduction="10000"/>
          </a:bodyPr>
          <a:lstStyle/>
          <a:p>
            <a:r>
              <a:rPr lang="it-IT" dirty="0"/>
              <a:t>Implementazione con campi essenziali, si possono aggiungere tutti quelli che servono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5FC9709-AA96-4FFB-99DC-CB6CE5E2E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49D4221-F58A-4A78-841E-BBD37316A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786" y="1429967"/>
            <a:ext cx="6757856" cy="449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556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F70637-55D8-4113-B0F6-BDFCACE47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Area da rilevare</a:t>
            </a:r>
          </a:p>
        </p:txBody>
      </p:sp>
      <p:pic>
        <p:nvPicPr>
          <p:cNvPr id="10" name="Segnaposto contenuto 9">
            <a:extLst>
              <a:ext uri="{FF2B5EF4-FFF2-40B4-BE49-F238E27FC236}">
                <a16:creationId xmlns:a16="http://schemas.microsoft.com/office/drawing/2014/main" id="{B35A028C-DD32-4E93-BE95-46B7E9FB3C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8011" y="1354016"/>
            <a:ext cx="8246783" cy="3938656"/>
          </a:xfr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E8F0F46-688A-43AD-9EB3-352C9711E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8440AD3-A72E-4C70-90D8-D54918301617}"/>
              </a:ext>
            </a:extLst>
          </p:cNvPr>
          <p:cNvSpPr txBox="1"/>
          <p:nvPr/>
        </p:nvSpPr>
        <p:spPr>
          <a:xfrm>
            <a:off x="3478011" y="754505"/>
            <a:ext cx="6323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Modello ricostruito in CG, che rappresenta un area da mantenere</a:t>
            </a:r>
          </a:p>
        </p:txBody>
      </p:sp>
      <p:sp>
        <p:nvSpPr>
          <p:cNvPr id="4" name="Fumetto: ovale 3">
            <a:extLst>
              <a:ext uri="{FF2B5EF4-FFF2-40B4-BE49-F238E27FC236}">
                <a16:creationId xmlns:a16="http://schemas.microsoft.com/office/drawing/2014/main" id="{8E88401A-7F41-4E82-9864-3AD73B563DE7}"/>
              </a:ext>
            </a:extLst>
          </p:cNvPr>
          <p:cNvSpPr/>
          <p:nvPr/>
        </p:nvSpPr>
        <p:spPr>
          <a:xfrm>
            <a:off x="5656880" y="3574654"/>
            <a:ext cx="2131017" cy="391333"/>
          </a:xfrm>
          <a:prstGeom prst="wedgeEllipseCallout">
            <a:avLst>
              <a:gd name="adj1" fmla="val -40833"/>
              <a:gd name="adj2" fmla="val 1808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Punti di controllo</a:t>
            </a:r>
          </a:p>
        </p:txBody>
      </p:sp>
      <p:sp>
        <p:nvSpPr>
          <p:cNvPr id="6" name="Fumetto: ovale 5">
            <a:extLst>
              <a:ext uri="{FF2B5EF4-FFF2-40B4-BE49-F238E27FC236}">
                <a16:creationId xmlns:a16="http://schemas.microsoft.com/office/drawing/2014/main" id="{DE5AB952-9B29-4C49-B83E-57C2A6350C1C}"/>
              </a:ext>
            </a:extLst>
          </p:cNvPr>
          <p:cNvSpPr/>
          <p:nvPr/>
        </p:nvSpPr>
        <p:spPr>
          <a:xfrm>
            <a:off x="7253206" y="4134173"/>
            <a:ext cx="999641" cy="561814"/>
          </a:xfrm>
          <a:prstGeom prst="wedgeEllipseCallout">
            <a:avLst>
              <a:gd name="adj1" fmla="val -56458"/>
              <a:gd name="adj2" fmla="val 477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Inizio tratta</a:t>
            </a:r>
          </a:p>
        </p:txBody>
      </p:sp>
      <p:sp>
        <p:nvSpPr>
          <p:cNvPr id="8" name="Fumetto: ovale 7">
            <a:extLst>
              <a:ext uri="{FF2B5EF4-FFF2-40B4-BE49-F238E27FC236}">
                <a16:creationId xmlns:a16="http://schemas.microsoft.com/office/drawing/2014/main" id="{B378D4FF-1836-4474-AF09-15E8658220C1}"/>
              </a:ext>
            </a:extLst>
          </p:cNvPr>
          <p:cNvSpPr/>
          <p:nvPr/>
        </p:nvSpPr>
        <p:spPr>
          <a:xfrm>
            <a:off x="8183106" y="2457774"/>
            <a:ext cx="1340602" cy="266054"/>
          </a:xfrm>
          <a:prstGeom prst="wedgeEllipseCallout">
            <a:avLst>
              <a:gd name="adj1" fmla="val -21799"/>
              <a:gd name="adj2" fmla="val -928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Fine tratta</a:t>
            </a:r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55032B52-77EA-4C61-858E-3CF8F3A74C53}"/>
              </a:ext>
            </a:extLst>
          </p:cNvPr>
          <p:cNvCxnSpPr/>
          <p:nvPr/>
        </p:nvCxnSpPr>
        <p:spPr>
          <a:xfrm>
            <a:off x="7167966" y="4804475"/>
            <a:ext cx="1542081" cy="1188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umetto: ovale 10">
            <a:extLst>
              <a:ext uri="{FF2B5EF4-FFF2-40B4-BE49-F238E27FC236}">
                <a16:creationId xmlns:a16="http://schemas.microsoft.com/office/drawing/2014/main" id="{9D0B75FE-0D3A-4D17-8A87-DD26BF810E19}"/>
              </a:ext>
            </a:extLst>
          </p:cNvPr>
          <p:cNvSpPr/>
          <p:nvPr/>
        </p:nvSpPr>
        <p:spPr>
          <a:xfrm>
            <a:off x="4881966" y="5401160"/>
            <a:ext cx="2634711" cy="645474"/>
          </a:xfrm>
          <a:prstGeom prst="wedgeEllipseCallout">
            <a:avLst>
              <a:gd name="adj1" fmla="val 48999"/>
              <a:gd name="adj2" fmla="val -1315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Distanza commissionata (5 mt)</a:t>
            </a:r>
          </a:p>
        </p:txBody>
      </p:sp>
    </p:spTree>
    <p:extLst>
      <p:ext uri="{BB962C8B-B14F-4D97-AF65-F5344CB8AC3E}">
        <p14:creationId xmlns:p14="http://schemas.microsoft.com/office/powerpoint/2010/main" val="369717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E282D2-CD1E-4958-AC2E-9F6490EA1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Dati rilevati nel controllo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1017371-D238-4996-A0BF-554F45522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L’obbiettivo dell’</a:t>
            </a:r>
            <a:r>
              <a:rPr lang="it-IT" dirty="0" err="1"/>
              <a:t>App</a:t>
            </a:r>
            <a:r>
              <a:rPr lang="it-IT" dirty="0"/>
              <a:t> è di guidare l’utente per raccogliere le seguenti informazioni in campo su ciascun punto di controllo: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Set di foto certificate</a:t>
            </a:r>
          </a:p>
          <a:p>
            <a:pPr lvl="1"/>
            <a:r>
              <a:rPr lang="it-IT" dirty="0"/>
              <a:t>Posizione GPS</a:t>
            </a:r>
          </a:p>
          <a:p>
            <a:pPr lvl="1"/>
            <a:r>
              <a:rPr lang="it-IT" dirty="0"/>
              <a:t>Direzione di scatto (accelerometro + magnetometro)</a:t>
            </a:r>
          </a:p>
          <a:p>
            <a:pPr lvl="1"/>
            <a:r>
              <a:rPr lang="it-IT" dirty="0"/>
              <a:t>Immagine con sovraimpresso angolo di taglio</a:t>
            </a:r>
          </a:p>
          <a:p>
            <a:r>
              <a:rPr lang="it-IT" dirty="0"/>
              <a:t>Posizione GPS nodi inizio/fine tratta</a:t>
            </a:r>
          </a:p>
          <a:p>
            <a:r>
              <a:rPr lang="it-IT" dirty="0"/>
              <a:t>Camminamento GPS dall’inizio alla fine della tratta</a:t>
            </a:r>
          </a:p>
          <a:p>
            <a:r>
              <a:rPr lang="it-IT" dirty="0"/>
              <a:t>Scheda alfanumerica del rilievo (note o campi personalizzati)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A35EB82-AF71-401B-BF68-0ACB3A75C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Nuvola 5">
            <a:extLst>
              <a:ext uri="{FF2B5EF4-FFF2-40B4-BE49-F238E27FC236}">
                <a16:creationId xmlns:a16="http://schemas.microsoft.com/office/drawing/2014/main" id="{68C73720-BE7F-4C42-ADAA-B79D54E11072}"/>
              </a:ext>
            </a:extLst>
          </p:cNvPr>
          <p:cNvSpPr/>
          <p:nvPr/>
        </p:nvSpPr>
        <p:spPr>
          <a:xfrm>
            <a:off x="9358889" y="2342974"/>
            <a:ext cx="2162908" cy="108145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Incorruttibile</a:t>
            </a:r>
          </a:p>
        </p:txBody>
      </p:sp>
    </p:spTree>
    <p:extLst>
      <p:ext uri="{BB962C8B-B14F-4D97-AF65-F5344CB8AC3E}">
        <p14:creationId xmlns:p14="http://schemas.microsoft.com/office/powerpoint/2010/main" val="1750831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7F4A38-F887-4073-B5E5-00119FC63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Mappa del controllo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7BF0D14-371C-41A7-893D-627011DEF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1" name="Segnaposto contenuto 10">
            <a:extLst>
              <a:ext uri="{FF2B5EF4-FFF2-40B4-BE49-F238E27FC236}">
                <a16:creationId xmlns:a16="http://schemas.microsoft.com/office/drawing/2014/main" id="{56CD5049-AD0A-4490-B6F5-5814E3003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C4A9253-72CA-4291-9119-5DDBEEAAF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9748" y="599773"/>
            <a:ext cx="3224251" cy="5730938"/>
          </a:xfrm>
          <a:prstGeom prst="rect">
            <a:avLst/>
          </a:prstGeom>
        </p:spPr>
      </p:pic>
      <p:sp>
        <p:nvSpPr>
          <p:cNvPr id="3" name="Fumetto: ovale 2">
            <a:extLst>
              <a:ext uri="{FF2B5EF4-FFF2-40B4-BE49-F238E27FC236}">
                <a16:creationId xmlns:a16="http://schemas.microsoft.com/office/drawing/2014/main" id="{A39E07A6-BC31-4AF0-BC36-113AF3D773C3}"/>
              </a:ext>
            </a:extLst>
          </p:cNvPr>
          <p:cNvSpPr/>
          <p:nvPr/>
        </p:nvSpPr>
        <p:spPr>
          <a:xfrm>
            <a:off x="4091553" y="1433593"/>
            <a:ext cx="1317355" cy="495946"/>
          </a:xfrm>
          <a:prstGeom prst="wedgeEllipseCallout">
            <a:avLst>
              <a:gd name="adj1" fmla="val 223754"/>
              <a:gd name="adj2" fmla="val 29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Tratta</a:t>
            </a:r>
          </a:p>
        </p:txBody>
      </p:sp>
      <p:sp>
        <p:nvSpPr>
          <p:cNvPr id="4" name="Fumetto: ovale 3">
            <a:extLst>
              <a:ext uri="{FF2B5EF4-FFF2-40B4-BE49-F238E27FC236}">
                <a16:creationId xmlns:a16="http://schemas.microsoft.com/office/drawing/2014/main" id="{985199C5-7423-464C-BEF5-C267F331BE9E}"/>
              </a:ext>
            </a:extLst>
          </p:cNvPr>
          <p:cNvSpPr/>
          <p:nvPr/>
        </p:nvSpPr>
        <p:spPr>
          <a:xfrm>
            <a:off x="9143999" y="1208868"/>
            <a:ext cx="2262753" cy="898901"/>
          </a:xfrm>
          <a:prstGeom prst="wedgeEllipseCallout">
            <a:avLst>
              <a:gd name="adj1" fmla="val -132947"/>
              <a:gd name="adj2" fmla="val 787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Posizione e direzione di scatto dell’utente in campo</a:t>
            </a:r>
            <a:endParaRPr lang="it-IT" dirty="0"/>
          </a:p>
        </p:txBody>
      </p:sp>
      <p:sp>
        <p:nvSpPr>
          <p:cNvPr id="7" name="Fumetto: ovale 6">
            <a:extLst>
              <a:ext uri="{FF2B5EF4-FFF2-40B4-BE49-F238E27FC236}">
                <a16:creationId xmlns:a16="http://schemas.microsoft.com/office/drawing/2014/main" id="{45B32B8D-6799-4E81-AE0E-8F7BCD9F9AA9}"/>
              </a:ext>
            </a:extLst>
          </p:cNvPr>
          <p:cNvSpPr/>
          <p:nvPr/>
        </p:nvSpPr>
        <p:spPr>
          <a:xfrm>
            <a:off x="4091553" y="3068664"/>
            <a:ext cx="1611823" cy="1286360"/>
          </a:xfrm>
          <a:prstGeom prst="wedgeEllipseCallout">
            <a:avLst>
              <a:gd name="adj1" fmla="val 197917"/>
              <a:gd name="adj2" fmla="val 853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Punto di controllo alla distanza commissionata e direzione di scatto richiesta</a:t>
            </a:r>
          </a:p>
        </p:txBody>
      </p:sp>
      <p:sp>
        <p:nvSpPr>
          <p:cNvPr id="9" name="Fumetto: ovale 8">
            <a:extLst>
              <a:ext uri="{FF2B5EF4-FFF2-40B4-BE49-F238E27FC236}">
                <a16:creationId xmlns:a16="http://schemas.microsoft.com/office/drawing/2014/main" id="{CF18BC14-C685-4D48-9814-EA7CE7923BA9}"/>
              </a:ext>
            </a:extLst>
          </p:cNvPr>
          <p:cNvSpPr/>
          <p:nvPr/>
        </p:nvSpPr>
        <p:spPr>
          <a:xfrm>
            <a:off x="9593060" y="4657163"/>
            <a:ext cx="999641" cy="561814"/>
          </a:xfrm>
          <a:prstGeom prst="wedgeEllipseCallout">
            <a:avLst>
              <a:gd name="adj1" fmla="val -164985"/>
              <a:gd name="adj2" fmla="val -419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Inizio tratta</a:t>
            </a:r>
          </a:p>
        </p:txBody>
      </p:sp>
    </p:spTree>
    <p:extLst>
      <p:ext uri="{BB962C8B-B14F-4D97-AF65-F5344CB8AC3E}">
        <p14:creationId xmlns:p14="http://schemas.microsoft.com/office/powerpoint/2010/main" val="6926812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B8464D-49E0-4590-970B-0CCEC5BE7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Scatto foto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5B8FA322-7156-4A23-AC33-0494CEC7B9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05860" y="863600"/>
            <a:ext cx="3840956" cy="5121275"/>
          </a:xfr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8E23E8A-3EA3-4514-B86D-9500F2A82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Fumetto: ovale 2">
            <a:extLst>
              <a:ext uri="{FF2B5EF4-FFF2-40B4-BE49-F238E27FC236}">
                <a16:creationId xmlns:a16="http://schemas.microsoft.com/office/drawing/2014/main" id="{BFA15B59-5497-4397-9C2A-072F5FCF089B}"/>
              </a:ext>
            </a:extLst>
          </p:cNvPr>
          <p:cNvSpPr/>
          <p:nvPr/>
        </p:nvSpPr>
        <p:spPr>
          <a:xfrm>
            <a:off x="3270142" y="1123838"/>
            <a:ext cx="3014421" cy="1503126"/>
          </a:xfrm>
          <a:prstGeom prst="wedgeEllipseCallout">
            <a:avLst>
              <a:gd name="adj1" fmla="val 90038"/>
              <a:gd name="adj2" fmla="val -413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Linea rossa, l’utente non è posizionato correttamente rispetto alla posizione/direzione richiesta</a:t>
            </a:r>
          </a:p>
        </p:txBody>
      </p:sp>
      <p:sp>
        <p:nvSpPr>
          <p:cNvPr id="4" name="Fumetto: ovale 3">
            <a:extLst>
              <a:ext uri="{FF2B5EF4-FFF2-40B4-BE49-F238E27FC236}">
                <a16:creationId xmlns:a16="http://schemas.microsoft.com/office/drawing/2014/main" id="{6A631A45-040D-4DDF-8F01-5B5139E33743}"/>
              </a:ext>
            </a:extLst>
          </p:cNvPr>
          <p:cNvSpPr/>
          <p:nvPr/>
        </p:nvSpPr>
        <p:spPr>
          <a:xfrm>
            <a:off x="9105254" y="1007390"/>
            <a:ext cx="1991532" cy="751668"/>
          </a:xfrm>
          <a:prstGeom prst="wedgeEllipseCallout">
            <a:avLst>
              <a:gd name="adj1" fmla="val -88537"/>
              <a:gd name="adj2" fmla="val 4323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Vista fotocamera</a:t>
            </a:r>
          </a:p>
        </p:txBody>
      </p:sp>
    </p:spTree>
    <p:extLst>
      <p:ext uri="{BB962C8B-B14F-4D97-AF65-F5344CB8AC3E}">
        <p14:creationId xmlns:p14="http://schemas.microsoft.com/office/powerpoint/2010/main" val="3770792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B8464D-49E0-4590-970B-0CCEC5BE7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Scatto foto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8E23E8A-3EA3-4514-B86D-9500F2A82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683306E9-C703-413A-AAA6-35332981EB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05860" y="863600"/>
            <a:ext cx="3840956" cy="5121275"/>
          </a:xfrm>
        </p:spPr>
      </p:pic>
      <p:sp>
        <p:nvSpPr>
          <p:cNvPr id="3" name="Fumetto: ovale 2">
            <a:extLst>
              <a:ext uri="{FF2B5EF4-FFF2-40B4-BE49-F238E27FC236}">
                <a16:creationId xmlns:a16="http://schemas.microsoft.com/office/drawing/2014/main" id="{CBDA5276-BCED-452C-93C4-087FE17A007C}"/>
              </a:ext>
            </a:extLst>
          </p:cNvPr>
          <p:cNvSpPr/>
          <p:nvPr/>
        </p:nvSpPr>
        <p:spPr>
          <a:xfrm>
            <a:off x="3967566" y="1487837"/>
            <a:ext cx="2270502" cy="937648"/>
          </a:xfrm>
          <a:prstGeom prst="wedgeEllipseCallout">
            <a:avLst>
              <a:gd name="adj1" fmla="val 105106"/>
              <a:gd name="adj2" fmla="val 939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Linea verde, l’utente è nella posizione e direzione corretta</a:t>
            </a:r>
          </a:p>
        </p:txBody>
      </p:sp>
    </p:spTree>
    <p:extLst>
      <p:ext uri="{BB962C8B-B14F-4D97-AF65-F5344CB8AC3E}">
        <p14:creationId xmlns:p14="http://schemas.microsoft.com/office/powerpoint/2010/main" val="422980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B8464D-49E0-4590-970B-0CCEC5BE7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Foto rilevate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8E23E8A-3EA3-4514-B86D-9500F2A82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DD3A31E-9B2F-4E72-8F63-154182532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CE75833-FFD0-4525-B880-072881C9C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56" y="537354"/>
            <a:ext cx="3273792" cy="5818996"/>
          </a:xfrm>
          <a:prstGeom prst="rect">
            <a:avLst/>
          </a:prstGeom>
        </p:spPr>
      </p:pic>
      <p:sp>
        <p:nvSpPr>
          <p:cNvPr id="4" name="Fumetto: ovale 3">
            <a:extLst>
              <a:ext uri="{FF2B5EF4-FFF2-40B4-BE49-F238E27FC236}">
                <a16:creationId xmlns:a16="http://schemas.microsoft.com/office/drawing/2014/main" id="{F434AB87-7B80-4107-8530-F4C7842BCF2E}"/>
              </a:ext>
            </a:extLst>
          </p:cNvPr>
          <p:cNvSpPr/>
          <p:nvPr/>
        </p:nvSpPr>
        <p:spPr>
          <a:xfrm>
            <a:off x="9141247" y="2123268"/>
            <a:ext cx="2133769" cy="945396"/>
          </a:xfrm>
          <a:prstGeom prst="wedgeEllipseCallout">
            <a:avLst>
              <a:gd name="adj1" fmla="val -117075"/>
              <a:gd name="adj2" fmla="val -424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Presenza di foto rilevata</a:t>
            </a:r>
          </a:p>
        </p:txBody>
      </p:sp>
      <p:sp>
        <p:nvSpPr>
          <p:cNvPr id="7" name="Fumetto: ovale 6">
            <a:extLst>
              <a:ext uri="{FF2B5EF4-FFF2-40B4-BE49-F238E27FC236}">
                <a16:creationId xmlns:a16="http://schemas.microsoft.com/office/drawing/2014/main" id="{8A8A8D3E-2527-433F-BCBF-35A20586CFA4}"/>
              </a:ext>
            </a:extLst>
          </p:cNvPr>
          <p:cNvSpPr/>
          <p:nvPr/>
        </p:nvSpPr>
        <p:spPr>
          <a:xfrm>
            <a:off x="9492712" y="3897823"/>
            <a:ext cx="1425844" cy="1030637"/>
          </a:xfrm>
          <a:prstGeom prst="wedgeEllipseCallout">
            <a:avLst>
              <a:gd name="adj1" fmla="val -95833"/>
              <a:gd name="adj2" fmla="val 1136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Il rilievo fotografico non è completo</a:t>
            </a:r>
          </a:p>
        </p:txBody>
      </p:sp>
    </p:spTree>
    <p:extLst>
      <p:ext uri="{BB962C8B-B14F-4D97-AF65-F5344CB8AC3E}">
        <p14:creationId xmlns:p14="http://schemas.microsoft.com/office/powerpoint/2010/main" val="3180339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3F7CD4-CA6F-43D6-8738-EBA81BF01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3140912" cy="4601183"/>
          </a:xfrm>
        </p:spPr>
        <p:txBody>
          <a:bodyPr/>
          <a:lstStyle/>
          <a:p>
            <a:r>
              <a:rPr lang="it-IT" sz="3200" dirty="0"/>
              <a:t>Camminamento </a:t>
            </a:r>
            <a:br>
              <a:rPr lang="it-IT" dirty="0"/>
            </a:br>
            <a:br>
              <a:rPr lang="it-IT" dirty="0"/>
            </a:br>
            <a:r>
              <a:rPr lang="it-IT" sz="3200" dirty="0"/>
              <a:t>A-&gt;B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31F97E8-CD37-4228-B3F9-BB22959B6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D5792207-6038-4854-AC5A-CA2F08ECD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6E0207C-82BD-4F54-9DC3-8C668342A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016" y="592016"/>
            <a:ext cx="3191607" cy="5673968"/>
          </a:xfrm>
          <a:prstGeom prst="rect">
            <a:avLst/>
          </a:prstGeom>
        </p:spPr>
      </p:pic>
      <p:sp>
        <p:nvSpPr>
          <p:cNvPr id="3" name="Fumetto: ovale 2">
            <a:extLst>
              <a:ext uri="{FF2B5EF4-FFF2-40B4-BE49-F238E27FC236}">
                <a16:creationId xmlns:a16="http://schemas.microsoft.com/office/drawing/2014/main" id="{110B33BC-56AC-4550-BB32-BDA95DC266E9}"/>
              </a:ext>
            </a:extLst>
          </p:cNvPr>
          <p:cNvSpPr/>
          <p:nvPr/>
        </p:nvSpPr>
        <p:spPr>
          <a:xfrm>
            <a:off x="8562814" y="2588217"/>
            <a:ext cx="2696705" cy="906651"/>
          </a:xfrm>
          <a:prstGeom prst="wedgeEllipseCallout">
            <a:avLst>
              <a:gd name="adj1" fmla="val -70546"/>
              <a:gd name="adj2" fmla="val 590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Ho rilevato la tratta camminandoci sotto</a:t>
            </a:r>
          </a:p>
        </p:txBody>
      </p:sp>
    </p:spTree>
    <p:extLst>
      <p:ext uri="{BB962C8B-B14F-4D97-AF65-F5344CB8AC3E}">
        <p14:creationId xmlns:p14="http://schemas.microsoft.com/office/powerpoint/2010/main" val="2032080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21C8EF-B6F6-49EB-BCB8-59D93D07E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Misure GIS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9C26A50-EC68-4971-9E7A-02E58AEEA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3712354-B9EA-4FB5-BCEC-512A4737A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359" y="820916"/>
            <a:ext cx="4020111" cy="2219635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00AF321E-89C3-4AD7-88CC-ED229B2CC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358" y="3946113"/>
            <a:ext cx="4020111" cy="2038635"/>
          </a:xfrm>
          <a:prstGeom prst="rect">
            <a:avLst/>
          </a:prstGeom>
        </p:spPr>
      </p:pic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F84B684E-0B25-45A1-9251-F633DB99C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3397" y="1363849"/>
            <a:ext cx="3813657" cy="1813303"/>
          </a:xfrm>
        </p:spPr>
        <p:txBody>
          <a:bodyPr>
            <a:normAutofit fontScale="62500" lnSpcReduction="20000"/>
          </a:bodyPr>
          <a:lstStyle/>
          <a:p>
            <a:r>
              <a:rPr lang="it-IT" dirty="0"/>
              <a:t>Rosso: punto di controllo rilevato (foto + metadati)</a:t>
            </a:r>
          </a:p>
          <a:p>
            <a:r>
              <a:rPr lang="it-IT" dirty="0"/>
              <a:t>Verde: camminamento sulla tratta</a:t>
            </a:r>
          </a:p>
          <a:p>
            <a:r>
              <a:rPr lang="it-IT" dirty="0"/>
              <a:t>Blu: inizio/fine tratta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dirty="0"/>
              <a:t>Con queste informazioni unite alle schede dati di rilevo è possibile ricavare le misure richieste </a:t>
            </a:r>
            <a:r>
              <a:rPr lang="it-IT" dirty="0" err="1"/>
              <a:t>pre</a:t>
            </a:r>
            <a:r>
              <a:rPr lang="it-IT" dirty="0"/>
              <a:t>/post controllo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E6742A7C-8117-4336-A91B-FA4AC149A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6469" y="3946112"/>
            <a:ext cx="4010585" cy="203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751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BE4549-C257-40D2-B41B-BA266312C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Esportazione dati finale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73DCB0-5466-467C-8C96-2065C0835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B4B47DE-70BA-4235-A02C-69B3B0F52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DF28BA9-3754-4264-B9FD-5084014E9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302" y="2096226"/>
            <a:ext cx="6115050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243658"/>
      </p:ext>
    </p:extLst>
  </p:cSld>
  <p:clrMapOvr>
    <a:masterClrMapping/>
  </p:clrMapOvr>
</p:sld>
</file>

<file path=ppt/theme/theme1.xml><?xml version="1.0" encoding="utf-8"?>
<a:theme xmlns:a="http://schemas.openxmlformats.org/drawingml/2006/main" name="Cornic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TM03457475[[fn=Cornice]]</Template>
  <TotalTime>346</TotalTime>
  <Words>451</Words>
  <Application>Microsoft Office PowerPoint</Application>
  <PresentationFormat>Widescreen</PresentationFormat>
  <Paragraphs>111</Paragraphs>
  <Slides>23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7" baseType="lpstr">
      <vt:lpstr>Calibri</vt:lpstr>
      <vt:lpstr>Corbel</vt:lpstr>
      <vt:lpstr>Wingdings 2</vt:lpstr>
      <vt:lpstr>Cornice</vt:lpstr>
      <vt:lpstr>Taglio piante</vt:lpstr>
      <vt:lpstr>Scheda tecnica</vt:lpstr>
      <vt:lpstr>App Android</vt:lpstr>
      <vt:lpstr>App Windows</vt:lpstr>
      <vt:lpstr>Architettura ad alto livello</vt:lpstr>
      <vt:lpstr>Presentazione standard di PowerPoint</vt:lpstr>
      <vt:lpstr>Caricamento dati</vt:lpstr>
      <vt:lpstr>Consultazione dati</vt:lpstr>
      <vt:lpstr>Cunsultazione dati</vt:lpstr>
      <vt:lpstr>Tipo di oggetti gestiti dall’APP</vt:lpstr>
      <vt:lpstr>Esempio di scheda oggetto (nodo)</vt:lpstr>
      <vt:lpstr>Foto oggetti</vt:lpstr>
      <vt:lpstr>Elenco controlli sulla tratta</vt:lpstr>
      <vt:lpstr>Scheda del controllo pre/post</vt:lpstr>
      <vt:lpstr>Area da rilevare</vt:lpstr>
      <vt:lpstr>Dati rilevati nel controllo</vt:lpstr>
      <vt:lpstr>Mappa del controllo</vt:lpstr>
      <vt:lpstr>Scatto foto</vt:lpstr>
      <vt:lpstr>Scatto foto</vt:lpstr>
      <vt:lpstr>Foto rilevate</vt:lpstr>
      <vt:lpstr>Camminamento   A-&gt;B</vt:lpstr>
      <vt:lpstr>Misure GIS</vt:lpstr>
      <vt:lpstr>Esportazione dati finale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alberto bignotti</dc:creator>
  <cp:lastModifiedBy>alberto bignotti</cp:lastModifiedBy>
  <cp:revision>36</cp:revision>
  <dcterms:created xsi:type="dcterms:W3CDTF">2018-07-09T09:12:21Z</dcterms:created>
  <dcterms:modified xsi:type="dcterms:W3CDTF">2018-07-17T08:58:59Z</dcterms:modified>
</cp:coreProperties>
</file>